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6"/>
    <a:srgbClr val="2D797C"/>
    <a:srgbClr val="011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8"/>
    <p:restoredTop sz="96208"/>
  </p:normalViewPr>
  <p:slideViewPr>
    <p:cSldViewPr snapToGrid="0" snapToObjects="1">
      <p:cViewPr varScale="1">
        <p:scale>
          <a:sx n="112" d="100"/>
          <a:sy n="112" d="100"/>
        </p:scale>
        <p:origin x="81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AB811-A4ED-8247-B077-1104844A9BA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159A6DA-9EB2-EC4E-BB02-6CA1D945E3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284CDA-B11E-4043-A64E-E49A6F96C585}"/>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5" name="Espace réservé du pied de page 4">
            <a:extLst>
              <a:ext uri="{FF2B5EF4-FFF2-40B4-BE49-F238E27FC236}">
                <a16:creationId xmlns:a16="http://schemas.microsoft.com/office/drawing/2014/main" id="{10F50796-6101-F048-B93E-490DDECBAB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D355DF-7158-444E-BFFA-F1414430FEC7}"/>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347120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E384A7-4C98-9D41-9AF1-104B0CCDCC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281AACC-368E-5844-80D5-FDAEC158943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F5C743-F996-404C-BCC3-33A5BD8D4EE5}"/>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5" name="Espace réservé du pied de page 4">
            <a:extLst>
              <a:ext uri="{FF2B5EF4-FFF2-40B4-BE49-F238E27FC236}">
                <a16:creationId xmlns:a16="http://schemas.microsoft.com/office/drawing/2014/main" id="{D5405244-4BF0-9B4E-8810-1A0FF69009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7AD7B9-B6E0-D14F-A129-EDAF31BDCD0E}"/>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79246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8B8A96-3906-0643-A2CD-62E4ED910B61}"/>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F588BD-19E3-A64A-AC28-179601361270}"/>
              </a:ext>
            </a:extLst>
          </p:cNvPr>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8C994C8-1974-C040-8322-C2B720F8C25B}"/>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5" name="Espace réservé du pied de page 4">
            <a:extLst>
              <a:ext uri="{FF2B5EF4-FFF2-40B4-BE49-F238E27FC236}">
                <a16:creationId xmlns:a16="http://schemas.microsoft.com/office/drawing/2014/main" id="{94089FB0-4B30-3C47-8C6D-9FA82FA107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010EB1-788C-504E-8A02-CD0D4BCC1074}"/>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400220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938C2-1C4E-3647-9E0B-ABA53D2990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610D7E-81AB-514C-BBF9-7C57A341EA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BD4E45-C437-2044-A25F-855B42F6F826}"/>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5" name="Espace réservé du pied de page 4">
            <a:extLst>
              <a:ext uri="{FF2B5EF4-FFF2-40B4-BE49-F238E27FC236}">
                <a16:creationId xmlns:a16="http://schemas.microsoft.com/office/drawing/2014/main" id="{29AE9A86-90C9-3C44-BCC2-8A0544199A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C147E3-B256-D742-9135-7A3A0B33DE68}"/>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123530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82006-3B53-3C4B-BAD8-FD08E1B1667A}"/>
              </a:ext>
            </a:extLst>
          </p:cNvPr>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0FCC1BC-8763-3543-8BF4-0BE2E8EE855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0A0677F-8FBD-A94C-B074-C335A8B054D9}"/>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5" name="Espace réservé du pied de page 4">
            <a:extLst>
              <a:ext uri="{FF2B5EF4-FFF2-40B4-BE49-F238E27FC236}">
                <a16:creationId xmlns:a16="http://schemas.microsoft.com/office/drawing/2014/main" id="{A9E01B18-8A1B-F041-8FDA-C8E5CE2D30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87AA8C-40DE-2542-A0A5-A8DA47302F2C}"/>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39793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55DEC-13BE-D343-999A-A7677C3523F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830CDB-9974-2347-B115-70FA1271F2B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8BA0A4-1B22-034A-BCB4-AC3F6FE2E2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1F4645C-7126-7F4D-84BA-60FF43653680}"/>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6" name="Espace réservé du pied de page 5">
            <a:extLst>
              <a:ext uri="{FF2B5EF4-FFF2-40B4-BE49-F238E27FC236}">
                <a16:creationId xmlns:a16="http://schemas.microsoft.com/office/drawing/2014/main" id="{67BED81B-5B7F-E54C-B216-383B5C667E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A1CF6F-3439-2A49-A117-DE51E83DEC39}"/>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226489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F5B12-EAF4-E240-8AC9-0CD682FE8030}"/>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A72A4D-94F4-9143-A891-114DA293173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B62B7E1-DB1C-8747-9A1C-7EDC27AFD74A}"/>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FA98490-59A8-EC4E-9E2B-A43D288A5CD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6F2B3F1-5E0B-7C41-9327-67A68A0BA423}"/>
              </a:ext>
            </a:extLst>
          </p:cNvPr>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D30762-4ADE-A345-A801-1D661C2CB246}"/>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8" name="Espace réservé du pied de page 7">
            <a:extLst>
              <a:ext uri="{FF2B5EF4-FFF2-40B4-BE49-F238E27FC236}">
                <a16:creationId xmlns:a16="http://schemas.microsoft.com/office/drawing/2014/main" id="{BEB9D959-8E10-564F-90E4-E3AEFE7523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34BFD97-3952-7A47-B75A-5DBD7FB1CDFE}"/>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383450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6629A-B3B6-3C4F-A1FC-2EE5FD8D29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29615AD-B529-1647-A466-E830FE875C68}"/>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4" name="Espace réservé du pied de page 3">
            <a:extLst>
              <a:ext uri="{FF2B5EF4-FFF2-40B4-BE49-F238E27FC236}">
                <a16:creationId xmlns:a16="http://schemas.microsoft.com/office/drawing/2014/main" id="{B85EAE7D-2230-104C-9EAA-1081832B3E9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0406D36-6B53-4A4F-9E5E-3F608D89C633}"/>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379443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FF2F1-A3C7-D746-A655-DC208EF3FD27}"/>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3" name="Espace réservé du pied de page 2">
            <a:extLst>
              <a:ext uri="{FF2B5EF4-FFF2-40B4-BE49-F238E27FC236}">
                <a16:creationId xmlns:a16="http://schemas.microsoft.com/office/drawing/2014/main" id="{66C85103-ECB2-1F4B-BF31-FAB96AB7216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5862BB0-3356-8645-AFBF-71C9B36AA846}"/>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5265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DB31C-6742-4442-9ACB-B5147A8FF2C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B311742-6CB0-DB44-B65D-13A3CDEB2C0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BE96B7A-3741-E948-9C78-F4B77729C56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6AC4B1-1FEF-3A4E-9D3E-4EAA61A19287}"/>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6" name="Espace réservé du pied de page 5">
            <a:extLst>
              <a:ext uri="{FF2B5EF4-FFF2-40B4-BE49-F238E27FC236}">
                <a16:creationId xmlns:a16="http://schemas.microsoft.com/office/drawing/2014/main" id="{B9BDC2C0-E24D-3746-A0DF-FC71ACFDAA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5B679E2-6DA7-E649-8876-C44F7437E228}"/>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243744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3D74D-4E62-764F-90DD-F4A13172929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6D9E06F-CF7E-A444-BE61-0DA69E4DA13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a:extLst>
              <a:ext uri="{FF2B5EF4-FFF2-40B4-BE49-F238E27FC236}">
                <a16:creationId xmlns:a16="http://schemas.microsoft.com/office/drawing/2014/main" id="{9867A06A-24FB-C441-AAEC-FE7815320C4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2D05A6-AC24-A744-813D-EF3DD1B1D8AC}"/>
              </a:ext>
            </a:extLst>
          </p:cNvPr>
          <p:cNvSpPr>
            <a:spLocks noGrp="1"/>
          </p:cNvSpPr>
          <p:nvPr>
            <p:ph type="dt" sz="half" idx="10"/>
          </p:nvPr>
        </p:nvSpPr>
        <p:spPr/>
        <p:txBody>
          <a:bodyPr/>
          <a:lstStyle/>
          <a:p>
            <a:fld id="{7AD9CCA0-A337-E64F-87FC-0CE0B8203967}" type="datetimeFigureOut">
              <a:rPr lang="fr-FR" smtClean="0"/>
              <a:t>13/02/2021</a:t>
            </a:fld>
            <a:endParaRPr lang="fr-FR"/>
          </a:p>
        </p:txBody>
      </p:sp>
      <p:sp>
        <p:nvSpPr>
          <p:cNvPr id="6" name="Espace réservé du pied de page 5">
            <a:extLst>
              <a:ext uri="{FF2B5EF4-FFF2-40B4-BE49-F238E27FC236}">
                <a16:creationId xmlns:a16="http://schemas.microsoft.com/office/drawing/2014/main" id="{710D9A4B-33AD-3D4E-834F-20516425AB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E10EF1-41DE-DF46-AC51-A64AE56AC2E6}"/>
              </a:ext>
            </a:extLst>
          </p:cNvPr>
          <p:cNvSpPr>
            <a:spLocks noGrp="1"/>
          </p:cNvSpPr>
          <p:nvPr>
            <p:ph type="sldNum" sz="quarter" idx="12"/>
          </p:nvPr>
        </p:nvSpPr>
        <p:spPr/>
        <p:txBody>
          <a:bodyPr/>
          <a:lstStyle/>
          <a:p>
            <a:fld id="{F4210E38-6B3D-364C-BBB4-3AE35B9ADBB1}" type="slidenum">
              <a:rPr lang="fr-FR" smtClean="0"/>
              <a:t>‹#›</a:t>
            </a:fld>
            <a:endParaRPr lang="fr-FR"/>
          </a:p>
        </p:txBody>
      </p:sp>
    </p:spTree>
    <p:extLst>
      <p:ext uri="{BB962C8B-B14F-4D97-AF65-F5344CB8AC3E}">
        <p14:creationId xmlns:p14="http://schemas.microsoft.com/office/powerpoint/2010/main" val="132446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3199AB-0145-0446-BD1E-1682EC6CAE4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7970A3-9F2F-E84D-AE53-F893ADD1DE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16446B-1ED8-A44D-94D1-B78BF12D5DF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9CCA0-A337-E64F-87FC-0CE0B8203967}" type="datetimeFigureOut">
              <a:rPr lang="fr-FR" smtClean="0"/>
              <a:t>13/02/2021</a:t>
            </a:fld>
            <a:endParaRPr lang="fr-FR"/>
          </a:p>
        </p:txBody>
      </p:sp>
      <p:sp>
        <p:nvSpPr>
          <p:cNvPr id="5" name="Espace réservé du pied de page 4">
            <a:extLst>
              <a:ext uri="{FF2B5EF4-FFF2-40B4-BE49-F238E27FC236}">
                <a16:creationId xmlns:a16="http://schemas.microsoft.com/office/drawing/2014/main" id="{4413FAA4-86AD-E846-B956-50E3EE50139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F4D008-C782-FF41-93DE-7CAF3409220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210E38-6B3D-364C-BBB4-3AE35B9ADBB1}" type="slidenum">
              <a:rPr lang="fr-FR" smtClean="0"/>
              <a:t>‹#›</a:t>
            </a:fld>
            <a:endParaRPr lang="fr-FR"/>
          </a:p>
        </p:txBody>
      </p:sp>
    </p:spTree>
    <p:extLst>
      <p:ext uri="{BB962C8B-B14F-4D97-AF65-F5344CB8AC3E}">
        <p14:creationId xmlns:p14="http://schemas.microsoft.com/office/powerpoint/2010/main" val="262079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atthew.cadd@nhs.net" TargetMode="External"/><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image" Target="../media/image2.emf"/><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103B5-4194-804E-A1E5-97C4D0EB9DEB}"/>
              </a:ext>
            </a:extLst>
          </p:cNvPr>
          <p:cNvSpPr/>
          <p:nvPr/>
        </p:nvSpPr>
        <p:spPr>
          <a:xfrm>
            <a:off x="0" y="1"/>
            <a:ext cx="12192000" cy="1305283"/>
          </a:xfrm>
          <a:prstGeom prst="rect">
            <a:avLst/>
          </a:prstGeom>
          <a:solidFill>
            <a:srgbClr val="2D797C"/>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a:extLst>
              <a:ext uri="{FF2B5EF4-FFF2-40B4-BE49-F238E27FC236}">
                <a16:creationId xmlns:a16="http://schemas.microsoft.com/office/drawing/2014/main" id="{4EFF426D-5002-8A4E-9AD5-DBF6D5B3DDF0}"/>
              </a:ext>
            </a:extLst>
          </p:cNvPr>
          <p:cNvSpPr txBox="1"/>
          <p:nvPr/>
        </p:nvSpPr>
        <p:spPr>
          <a:xfrm>
            <a:off x="2743814" y="85860"/>
            <a:ext cx="6704371" cy="1554272"/>
          </a:xfrm>
          <a:prstGeom prst="rect">
            <a:avLst/>
          </a:prstGeom>
          <a:noFill/>
        </p:spPr>
        <p:txBody>
          <a:bodyPr wrap="square" rtlCol="0">
            <a:spAutoFit/>
          </a:bodyPr>
          <a:lstStyle/>
          <a:p>
            <a:pPr algn="ctr"/>
            <a:r>
              <a:rPr lang="en-GB" sz="2000" b="1" dirty="0">
                <a:solidFill>
                  <a:schemeClr val="bg1"/>
                </a:solidFill>
              </a:rPr>
              <a:t>Gynaecology - oncology pre-operative anaemia assessment and treatment; a Quality Improvement Project </a:t>
            </a:r>
            <a:endParaRPr lang="en-US" sz="2000" b="1" u="sng" dirty="0">
              <a:solidFill>
                <a:schemeClr val="bg1"/>
              </a:solidFill>
            </a:endParaRPr>
          </a:p>
          <a:p>
            <a:pPr algn="ctr"/>
            <a:r>
              <a:rPr lang="en-GB" sz="1200" b="1" dirty="0">
                <a:solidFill>
                  <a:schemeClr val="bg1"/>
                </a:solidFill>
              </a:rPr>
              <a:t>*Matthew Cadd</a:t>
            </a:r>
            <a:r>
              <a:rPr lang="en-GB" sz="1200" b="1" baseline="30000" dirty="0">
                <a:solidFill>
                  <a:schemeClr val="bg1"/>
                </a:solidFill>
              </a:rPr>
              <a:t>1</a:t>
            </a:r>
            <a:r>
              <a:rPr lang="en-GB" sz="1200" b="1" dirty="0">
                <a:solidFill>
                  <a:schemeClr val="bg1"/>
                </a:solidFill>
              </a:rPr>
              <a:t>, Rosemarie Patterson</a:t>
            </a:r>
            <a:r>
              <a:rPr lang="en-GB" sz="1200" b="1" baseline="30000" dirty="0">
                <a:solidFill>
                  <a:schemeClr val="bg1"/>
                </a:solidFill>
              </a:rPr>
              <a:t>2</a:t>
            </a:r>
            <a:r>
              <a:rPr lang="en-GB" sz="1200" b="1" dirty="0">
                <a:solidFill>
                  <a:schemeClr val="bg1"/>
                </a:solidFill>
              </a:rPr>
              <a:t>, Rahul Bagga</a:t>
            </a:r>
            <a:r>
              <a:rPr lang="en-GB" sz="1200" b="1" baseline="30000" dirty="0">
                <a:solidFill>
                  <a:schemeClr val="bg1"/>
                </a:solidFill>
              </a:rPr>
              <a:t>2</a:t>
            </a:r>
            <a:r>
              <a:rPr lang="en-GB" sz="1200" b="1" dirty="0">
                <a:solidFill>
                  <a:schemeClr val="bg1"/>
                </a:solidFill>
              </a:rPr>
              <a:t>, Peter Larsen-Disney</a:t>
            </a:r>
            <a:r>
              <a:rPr lang="en-GB" sz="1200" b="1" baseline="30000" dirty="0">
                <a:solidFill>
                  <a:schemeClr val="bg1"/>
                </a:solidFill>
              </a:rPr>
              <a:t>2</a:t>
            </a:r>
            <a:r>
              <a:rPr lang="en-GB" sz="1200" b="1" dirty="0">
                <a:solidFill>
                  <a:schemeClr val="bg1"/>
                </a:solidFill>
              </a:rPr>
              <a:t>, Lynne Campbell</a:t>
            </a:r>
            <a:r>
              <a:rPr lang="en-GB" sz="1200" b="1" baseline="30000" dirty="0">
                <a:solidFill>
                  <a:schemeClr val="bg1"/>
                </a:solidFill>
              </a:rPr>
              <a:t>1</a:t>
            </a:r>
            <a:r>
              <a:rPr lang="en-GB" sz="1200" b="1" dirty="0">
                <a:solidFill>
                  <a:schemeClr val="bg1"/>
                </a:solidFill>
              </a:rPr>
              <a:t> </a:t>
            </a:r>
          </a:p>
          <a:p>
            <a:pPr lvl="0" algn="ctr"/>
            <a:r>
              <a:rPr lang="en-US" sz="1100" dirty="0">
                <a:solidFill>
                  <a:schemeClr val="bg1"/>
                </a:solidFill>
                <a:cs typeface="Arial" panose="020B0604020202020204" pitchFamily="34" charset="0"/>
              </a:rPr>
              <a:t>1. </a:t>
            </a:r>
            <a:r>
              <a:rPr lang="en-GB" sz="1100" dirty="0">
                <a:solidFill>
                  <a:schemeClr val="bg1"/>
                </a:solidFill>
              </a:rPr>
              <a:t>Department of Anaesthesia, Brighton &amp; Sussex University Hospitals Trust </a:t>
            </a:r>
          </a:p>
          <a:p>
            <a:pPr algn="ctr"/>
            <a:r>
              <a:rPr lang="en-US" sz="1100" dirty="0">
                <a:solidFill>
                  <a:schemeClr val="bg1"/>
                </a:solidFill>
              </a:rPr>
              <a:t>2. </a:t>
            </a:r>
            <a:r>
              <a:rPr lang="en-GB" sz="1100" dirty="0">
                <a:solidFill>
                  <a:schemeClr val="bg1"/>
                </a:solidFill>
              </a:rPr>
              <a:t>Department of Gynaecological Oncology, Brighton &amp; Sussex University Hospitals Trust</a:t>
            </a:r>
          </a:p>
          <a:p>
            <a:pPr algn="ctr"/>
            <a:endParaRPr lang="en-GB" sz="1100" dirty="0">
              <a:solidFill>
                <a:schemeClr val="bg1"/>
              </a:solidFill>
            </a:endParaRPr>
          </a:p>
          <a:p>
            <a:pPr algn="ctr"/>
            <a:endParaRPr lang="en-US" sz="1000" b="1" dirty="0">
              <a:solidFill>
                <a:srgbClr val="FFFFFF"/>
              </a:solidFill>
            </a:endParaRPr>
          </a:p>
        </p:txBody>
      </p:sp>
      <p:sp>
        <p:nvSpPr>
          <p:cNvPr id="10" name="Rectangle 9">
            <a:extLst>
              <a:ext uri="{FF2B5EF4-FFF2-40B4-BE49-F238E27FC236}">
                <a16:creationId xmlns:a16="http://schemas.microsoft.com/office/drawing/2014/main" id="{272ECFF3-916E-4741-811C-18FA3ABEF841}"/>
              </a:ext>
            </a:extLst>
          </p:cNvPr>
          <p:cNvSpPr/>
          <p:nvPr/>
        </p:nvSpPr>
        <p:spPr>
          <a:xfrm>
            <a:off x="236065" y="1356895"/>
            <a:ext cx="2808000" cy="5024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900" b="1" dirty="0">
                <a:solidFill>
                  <a:srgbClr val="005096"/>
                </a:solidFill>
                <a:cs typeface="Arial" panose="020B0604020202020204" pitchFamily="34" charset="0"/>
              </a:rPr>
              <a:t>Introduction</a:t>
            </a:r>
          </a:p>
          <a:p>
            <a:pPr algn="just"/>
            <a:r>
              <a:rPr lang="en-GB" sz="1000" dirty="0">
                <a:solidFill>
                  <a:srgbClr val="005096"/>
                </a:solidFill>
              </a:rPr>
              <a:t>Treatment of anaemia in the pre-operative setting has been shown to produce higher pre-operative haemoglobin and reduce the requirement for subsequent blood transfusions (1). Inadequately treated pre-operative anaemia is associated with increased rates of acute kidney injury, adverse cardiovascular events and mortality in the post-operative period (2)</a:t>
            </a:r>
          </a:p>
          <a:p>
            <a:pPr algn="just"/>
            <a:endParaRPr lang="en-GB" sz="1000" dirty="0">
              <a:solidFill>
                <a:srgbClr val="005096"/>
              </a:solidFill>
            </a:endParaRPr>
          </a:p>
          <a:p>
            <a:pPr algn="just"/>
            <a:r>
              <a:rPr lang="en-GB" sz="1000" dirty="0">
                <a:solidFill>
                  <a:srgbClr val="005096"/>
                </a:solidFill>
              </a:rPr>
              <a:t>Patients with gynaecological malignancy frequently become anaemic due to their underlying disease and require surgeries that are high risk for estimated blood loss &gt;500mls and blood transfusion (3). Sub group analysis of a multicentre study showed 64% of gynaecology patients to be anaemic and of those nearly 80% had absolute iron deficiency (4).</a:t>
            </a:r>
          </a:p>
          <a:p>
            <a:pPr algn="just"/>
            <a:endParaRPr lang="en-GB" sz="1000" dirty="0">
              <a:solidFill>
                <a:srgbClr val="005096"/>
              </a:solidFill>
            </a:endParaRPr>
          </a:p>
          <a:p>
            <a:pPr algn="just"/>
            <a:r>
              <a:rPr lang="en-GB" sz="1000" dirty="0">
                <a:solidFill>
                  <a:srgbClr val="005096"/>
                </a:solidFill>
              </a:rPr>
              <a:t>Pre-operative assessment and subsequent treatment can be challenging in this patient cohort owing to the urgency of their surgery. Adequate treatment of these patients requires timely and efficient assessment. In this Quality Improvement Project, we sought to review current strategies and how they could be modified to improve assessment and subsequent treatment of iron deficiency anaemia. </a:t>
            </a:r>
          </a:p>
          <a:p>
            <a:endParaRPr lang="fr-FR" sz="1000" dirty="0">
              <a:solidFill>
                <a:srgbClr val="005096"/>
              </a:solidFill>
              <a:cs typeface="Arial" panose="020B0604020202020204" pitchFamily="34" charset="0"/>
            </a:endParaRPr>
          </a:p>
          <a:p>
            <a:r>
              <a:rPr lang="fr-FR" sz="1900" b="1" dirty="0">
                <a:solidFill>
                  <a:srgbClr val="005096"/>
                </a:solidFill>
                <a:cs typeface="Arial" panose="020B0604020202020204" pitchFamily="34" charset="0"/>
              </a:rPr>
              <a:t>Methods</a:t>
            </a:r>
          </a:p>
          <a:p>
            <a:pPr algn="just"/>
            <a:r>
              <a:rPr lang="en-GB" sz="1000" dirty="0">
                <a:solidFill>
                  <a:srgbClr val="005096"/>
                </a:solidFill>
              </a:rPr>
              <a:t>We retrospectively analysed all gynaecology-oncology patients who had been seen in pre-operative assessment clinic in 2019. Pre-operative haemoglobin, mean corpuscular volume, C-reactive protein and iron studies were recorded. </a:t>
            </a:r>
          </a:p>
        </p:txBody>
      </p:sp>
      <p:sp>
        <p:nvSpPr>
          <p:cNvPr id="25" name="Rectangle 24">
            <a:extLst>
              <a:ext uri="{FF2B5EF4-FFF2-40B4-BE49-F238E27FC236}">
                <a16:creationId xmlns:a16="http://schemas.microsoft.com/office/drawing/2014/main" id="{F674E11B-E1B9-F343-850B-7539D649FF55}"/>
              </a:ext>
            </a:extLst>
          </p:cNvPr>
          <p:cNvSpPr/>
          <p:nvPr/>
        </p:nvSpPr>
        <p:spPr>
          <a:xfrm>
            <a:off x="6220171" y="1356895"/>
            <a:ext cx="2808000" cy="2786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900" b="1" dirty="0">
                <a:solidFill>
                  <a:srgbClr val="005096"/>
                </a:solidFill>
                <a:cs typeface="Arial" panose="020B0604020202020204" pitchFamily="34" charset="0"/>
              </a:rPr>
              <a:t>Results</a:t>
            </a:r>
          </a:p>
          <a:p>
            <a:pPr algn="just"/>
            <a:r>
              <a:rPr lang="en-GB" sz="1000" dirty="0">
                <a:solidFill>
                  <a:srgbClr val="005096"/>
                </a:solidFill>
              </a:rPr>
              <a:t>Following the reorganisation of the clinic there was a notable increase in the number of iron studies and CRP tests sent for pre-operative patients. Importantly, there was a near sixfold increase of anaemic patients having all three necessary additional blood tests taken. Before intervention there were 6 pre-operative iron infusions in all of 2019, following the change there were 5 infusions in the first 3 months of 2020.</a:t>
            </a:r>
          </a:p>
          <a:p>
            <a:pPr algn="just"/>
            <a:endParaRPr lang="en-GB" sz="1000" dirty="0">
              <a:solidFill>
                <a:srgbClr val="005096"/>
              </a:solidFill>
            </a:endParaRPr>
          </a:p>
          <a:p>
            <a:pPr algn="just"/>
            <a:r>
              <a:rPr lang="en-GB" sz="1000" dirty="0">
                <a:solidFill>
                  <a:srgbClr val="005096"/>
                </a:solidFill>
              </a:rPr>
              <a:t>The COVID-19 pandemic has disrupted the gynae-oncology pre-operative pathway, with outsourcing to a local independent hospital without the facility to provide iron infusions. Although not displayed in this data, the diagnostic improvement continued later on in the 2020 cycle with 7 out of 10 anaemic patients receiving full blood testing, although those that met the criteria were not able to be treated with an iron infusion. </a:t>
            </a:r>
          </a:p>
          <a:p>
            <a:endParaRPr lang="fr-FR" sz="900" dirty="0">
              <a:solidFill>
                <a:srgbClr val="005096"/>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4CB5FCB-06A2-C042-8DEF-7337ACC8FF77}"/>
              </a:ext>
            </a:extLst>
          </p:cNvPr>
          <p:cNvSpPr/>
          <p:nvPr/>
        </p:nvSpPr>
        <p:spPr>
          <a:xfrm>
            <a:off x="9168116" y="1356895"/>
            <a:ext cx="2808000" cy="5291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900" b="1" dirty="0">
                <a:solidFill>
                  <a:srgbClr val="005096"/>
                </a:solidFill>
                <a:cs typeface="Arial" panose="020B0604020202020204" pitchFamily="34" charset="0"/>
              </a:rPr>
              <a:t>Discussion</a:t>
            </a:r>
          </a:p>
          <a:p>
            <a:pPr algn="just"/>
            <a:r>
              <a:rPr lang="en-GB" sz="1000" dirty="0">
                <a:solidFill>
                  <a:srgbClr val="005096"/>
                </a:solidFill>
              </a:rPr>
              <a:t>Although the recent PREVENTT trial did not show a reduction in transfusion requirement following pre-operative intravenous iron therapy, NICE guidelines for pre-operative anaemia assessment and treatment continue to be pertinent (5, 6). </a:t>
            </a:r>
            <a:r>
              <a:rPr lang="en-GB" sz="1000" dirty="0">
                <a:solidFill>
                  <a:srgbClr val="005096"/>
                </a:solidFill>
                <a:latin typeface="Calibri" panose="020F0502020204030204" pitchFamily="34" charset="0"/>
              </a:rPr>
              <a:t>Our current haemoglobin threshold (120g/l) is lower than recommended (1, 3); we plan address this as capacity to deliver iron infusions is expanded.</a:t>
            </a:r>
            <a:endParaRPr lang="en-GB" sz="1000" dirty="0">
              <a:solidFill>
                <a:srgbClr val="005096"/>
              </a:solidFill>
              <a:highlight>
                <a:srgbClr val="FFFF00"/>
              </a:highlight>
            </a:endParaRPr>
          </a:p>
          <a:p>
            <a:pPr algn="just"/>
            <a:endParaRPr lang="en-GB" sz="1000" dirty="0">
              <a:solidFill>
                <a:srgbClr val="005096"/>
              </a:solidFill>
            </a:endParaRPr>
          </a:p>
          <a:p>
            <a:pPr algn="just"/>
            <a:r>
              <a:rPr lang="en-GB" sz="1000" dirty="0">
                <a:solidFill>
                  <a:srgbClr val="005096"/>
                </a:solidFill>
              </a:rPr>
              <a:t>We aim to continue monitoring our reconfigured pre-op assessment strategy, with improved diagnostic blood testing for anaemia. Data collection is ongoing on iron infusion therapy and the subsequent effect on post-operative outcomes in this patient group. </a:t>
            </a:r>
          </a:p>
          <a:p>
            <a:pPr algn="just"/>
            <a:endParaRPr lang="fr-FR" sz="1400" b="1" dirty="0">
              <a:solidFill>
                <a:srgbClr val="005096"/>
              </a:solidFill>
              <a:cs typeface="Arial" panose="020B0604020202020204" pitchFamily="34" charset="0"/>
            </a:endParaRPr>
          </a:p>
          <a:p>
            <a:pPr marL="136522" indent="-136522">
              <a:lnSpc>
                <a:spcPct val="70000"/>
              </a:lnSpc>
            </a:pPr>
            <a:r>
              <a:rPr lang="fr-FR" sz="1400" b="1" dirty="0">
                <a:solidFill>
                  <a:srgbClr val="005096"/>
                </a:solidFill>
                <a:cs typeface="Arial" panose="020B0604020202020204" pitchFamily="34" charset="0"/>
              </a:rPr>
              <a:t>References</a:t>
            </a:r>
          </a:p>
          <a:p>
            <a:endParaRPr lang="fr-FR" sz="600" b="1" dirty="0">
              <a:solidFill>
                <a:srgbClr val="005096"/>
              </a:solidFill>
              <a:cs typeface="Arial" panose="020B0604020202020204" pitchFamily="34" charset="0"/>
            </a:endParaRPr>
          </a:p>
          <a:p>
            <a:r>
              <a:rPr lang="en-GB" sz="750" dirty="0">
                <a:solidFill>
                  <a:srgbClr val="005096"/>
                </a:solidFill>
              </a:rPr>
              <a:t>1) </a:t>
            </a:r>
            <a:r>
              <a:rPr lang="en-GB" sz="750" dirty="0" err="1">
                <a:solidFill>
                  <a:srgbClr val="005096"/>
                </a:solidFill>
              </a:rPr>
              <a:t>Munting</a:t>
            </a:r>
            <a:r>
              <a:rPr lang="en-GB" sz="750" dirty="0">
                <a:solidFill>
                  <a:srgbClr val="005096"/>
                </a:solidFill>
              </a:rPr>
              <a:t> KE, Klein AA. Optimisation of pre‐operative anaemia in patients before elective major surgery–why, who, when and how?. </a:t>
            </a:r>
            <a:r>
              <a:rPr lang="en-GB" sz="750" i="1" dirty="0">
                <a:solidFill>
                  <a:srgbClr val="005096"/>
                </a:solidFill>
              </a:rPr>
              <a:t>Anaesthesia. </a:t>
            </a:r>
            <a:r>
              <a:rPr lang="en-GB" sz="750" dirty="0">
                <a:solidFill>
                  <a:srgbClr val="005096"/>
                </a:solidFill>
              </a:rPr>
              <a:t>2019 Jan;74:49-57.</a:t>
            </a:r>
          </a:p>
          <a:p>
            <a:r>
              <a:rPr lang="en-GB" sz="750" dirty="0">
                <a:solidFill>
                  <a:srgbClr val="005096"/>
                </a:solidFill>
              </a:rPr>
              <a:t>2) Fowler AJ, Ahmad T, </a:t>
            </a:r>
            <a:r>
              <a:rPr lang="en-GB" sz="750" dirty="0" err="1">
                <a:solidFill>
                  <a:srgbClr val="005096"/>
                </a:solidFill>
              </a:rPr>
              <a:t>Phull</a:t>
            </a:r>
            <a:r>
              <a:rPr lang="en-GB" sz="750" dirty="0">
                <a:solidFill>
                  <a:srgbClr val="005096"/>
                </a:solidFill>
              </a:rPr>
              <a:t> MK, et al. Meta-analysis of the association between preoperative anaemia and mortality after surgery. </a:t>
            </a:r>
            <a:r>
              <a:rPr lang="en-GB" sz="750" i="1" dirty="0">
                <a:solidFill>
                  <a:srgbClr val="005096"/>
                </a:solidFill>
              </a:rPr>
              <a:t>British Journal of Surgery. </a:t>
            </a:r>
            <a:r>
              <a:rPr lang="en-GB" sz="750" dirty="0">
                <a:solidFill>
                  <a:srgbClr val="005096"/>
                </a:solidFill>
              </a:rPr>
              <a:t>2015.</a:t>
            </a:r>
          </a:p>
          <a:p>
            <a:r>
              <a:rPr lang="en-GB" sz="750" dirty="0">
                <a:solidFill>
                  <a:srgbClr val="005096"/>
                </a:solidFill>
              </a:rPr>
              <a:t>3) Muñoz M, Acheson AG, Auerbach M, et al. International consensus statement on the peri‐operative management of anaemia and iron deficiency. </a:t>
            </a:r>
            <a:r>
              <a:rPr lang="en-GB" sz="750" i="1" dirty="0">
                <a:solidFill>
                  <a:srgbClr val="005096"/>
                </a:solidFill>
              </a:rPr>
              <a:t>Anaesthesia. </a:t>
            </a:r>
            <a:r>
              <a:rPr lang="en-GB" sz="750" dirty="0">
                <a:solidFill>
                  <a:srgbClr val="005096"/>
                </a:solidFill>
              </a:rPr>
              <a:t>2017 Feb;72(2):233-47.</a:t>
            </a:r>
          </a:p>
          <a:p>
            <a:r>
              <a:rPr lang="en-GB" sz="750" dirty="0">
                <a:solidFill>
                  <a:srgbClr val="005096"/>
                </a:solidFill>
              </a:rPr>
              <a:t>4) Muñoz M, </a:t>
            </a:r>
            <a:r>
              <a:rPr lang="en-GB" sz="750" dirty="0" err="1">
                <a:solidFill>
                  <a:srgbClr val="005096"/>
                </a:solidFill>
              </a:rPr>
              <a:t>Laso</a:t>
            </a:r>
            <a:r>
              <a:rPr lang="en-GB" sz="750" dirty="0">
                <a:solidFill>
                  <a:srgbClr val="005096"/>
                </a:solidFill>
              </a:rPr>
              <a:t>‐Morales MJ, Gómez‐Ramírez S, et al. Pre‐operative haemoglobin levels and iron status in a large multicentre cohort of patients undergoing major elective surgery. </a:t>
            </a:r>
            <a:r>
              <a:rPr lang="en-GB" sz="750" i="1" dirty="0">
                <a:solidFill>
                  <a:srgbClr val="005096"/>
                </a:solidFill>
              </a:rPr>
              <a:t>Anaesthesia. </a:t>
            </a:r>
            <a:r>
              <a:rPr lang="en-GB" sz="750" dirty="0">
                <a:solidFill>
                  <a:srgbClr val="005096"/>
                </a:solidFill>
              </a:rPr>
              <a:t>2017 Jul;72(7):826-34.</a:t>
            </a:r>
          </a:p>
          <a:p>
            <a:r>
              <a:rPr lang="en-GB" sz="750" dirty="0">
                <a:solidFill>
                  <a:srgbClr val="005096"/>
                </a:solidFill>
              </a:rPr>
              <a:t>5) Richards T, </a:t>
            </a:r>
            <a:r>
              <a:rPr lang="en-GB" sz="750" dirty="0" err="1">
                <a:solidFill>
                  <a:srgbClr val="005096"/>
                </a:solidFill>
              </a:rPr>
              <a:t>Baikady</a:t>
            </a:r>
            <a:r>
              <a:rPr lang="en-GB" sz="750" dirty="0">
                <a:solidFill>
                  <a:srgbClr val="005096"/>
                </a:solidFill>
              </a:rPr>
              <a:t> RR, Clevenger B et al. Preoperative intravenous iron to treat anaemia before major abdominal surgery (PREVENTT): a randomised, double-blind, controlled trial. </a:t>
            </a:r>
            <a:r>
              <a:rPr lang="en-GB" sz="750" i="1" dirty="0">
                <a:solidFill>
                  <a:srgbClr val="005096"/>
                </a:solidFill>
              </a:rPr>
              <a:t>The Lancet.</a:t>
            </a:r>
            <a:r>
              <a:rPr lang="en-GB" sz="750" dirty="0">
                <a:solidFill>
                  <a:srgbClr val="005096"/>
                </a:solidFill>
              </a:rPr>
              <a:t> 2020 Oct 24;396(10259):1353-61.</a:t>
            </a:r>
          </a:p>
          <a:p>
            <a:r>
              <a:rPr lang="en-GB" sz="750" dirty="0">
                <a:solidFill>
                  <a:srgbClr val="005096"/>
                </a:solidFill>
              </a:rPr>
              <a:t>6) National Institute for Health and Care Excellence. </a:t>
            </a:r>
            <a:r>
              <a:rPr lang="en-GB" sz="750" i="1" dirty="0">
                <a:solidFill>
                  <a:srgbClr val="005096"/>
                </a:solidFill>
              </a:rPr>
              <a:t>Perioperative care in adults: NICE guideline NG180. </a:t>
            </a:r>
            <a:r>
              <a:rPr lang="en-GB" sz="750" dirty="0">
                <a:solidFill>
                  <a:srgbClr val="005096"/>
                </a:solidFill>
              </a:rPr>
              <a:t>2020 Aug</a:t>
            </a:r>
            <a:endParaRPr lang="fr-FR" sz="750" dirty="0">
              <a:solidFill>
                <a:srgbClr val="005096"/>
              </a:solidFill>
              <a:cs typeface="Arial" panose="020B0604020202020204" pitchFamily="34" charset="0"/>
            </a:endParaRPr>
          </a:p>
          <a:p>
            <a:endParaRPr lang="fr-FR" sz="700" b="1" dirty="0">
              <a:solidFill>
                <a:srgbClr val="005096"/>
              </a:solidFill>
              <a:cs typeface="Arial" panose="020B0604020202020204" pitchFamily="34" charset="0"/>
            </a:endParaRPr>
          </a:p>
          <a:p>
            <a:r>
              <a:rPr lang="fr-FR" sz="700" b="1" dirty="0">
                <a:solidFill>
                  <a:srgbClr val="005096"/>
                </a:solidFill>
                <a:cs typeface="Arial" panose="020B0604020202020204" pitchFamily="34" charset="0"/>
              </a:rPr>
              <a:t>*</a:t>
            </a:r>
            <a:r>
              <a:rPr lang="fr-FR" sz="900" b="1" dirty="0">
                <a:solidFill>
                  <a:srgbClr val="005096"/>
                </a:solidFill>
                <a:cs typeface="Arial" panose="020B0604020202020204" pitchFamily="34" charset="0"/>
              </a:rPr>
              <a:t>Correspondng author: E-mail: </a:t>
            </a:r>
            <a:r>
              <a:rPr lang="fr-FR" sz="900" u="sng" dirty="0">
                <a:solidFill>
                  <a:srgbClr val="005096"/>
                </a:solidFill>
                <a:cs typeface="Arial" panose="020B0604020202020204" pitchFamily="34" charset="0"/>
              </a:rPr>
              <a:t>m</a:t>
            </a:r>
            <a:r>
              <a:rPr lang="fr-FR" sz="900" u="sng" dirty="0">
                <a:solidFill>
                  <a:srgbClr val="005096"/>
                </a:solidFill>
                <a:cs typeface="Arial" panose="020B0604020202020204" pitchFamily="34" charset="0"/>
                <a:hlinkClick r:id="rId2"/>
              </a:rPr>
              <a:t>atthew.cadd@nhs.net</a:t>
            </a:r>
            <a:endParaRPr lang="fr-FR" sz="900" u="sng" dirty="0">
              <a:solidFill>
                <a:srgbClr val="005096"/>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674E11B-E1B9-F343-850B-7539D649FF55}"/>
                  </a:ext>
                </a:extLst>
              </p:cNvPr>
              <p:cNvSpPr/>
              <p:nvPr/>
            </p:nvSpPr>
            <p:spPr>
              <a:xfrm>
                <a:off x="3211015" y="1356895"/>
                <a:ext cx="2808000" cy="2786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36522" indent="-136522"/>
                <a:r>
                  <a:rPr lang="fr-FR" sz="1900" b="1" dirty="0">
                    <a:solidFill>
                      <a:srgbClr val="005096"/>
                    </a:solidFill>
                    <a:cs typeface="Arial" panose="020B0604020202020204" pitchFamily="34" charset="0"/>
                  </a:rPr>
                  <a:t>Intervention</a:t>
                </a:r>
              </a:p>
              <a:p>
                <a:pPr algn="just"/>
                <a:r>
                  <a:rPr lang="en-GB" sz="1000" dirty="0">
                    <a:solidFill>
                      <a:srgbClr val="005096"/>
                    </a:solidFill>
                  </a:rPr>
                  <a:t>Following data analysis and discussion amongst nursing and medical staff, the pre-operative clinic was restructured. Historically patients were seen by a nurse, then by a clinician who would later take a full blood count and review the results the next day. Further iron studies, iron deficiency diagnosis and treatment consent were all delayed as a result.</a:t>
                </a:r>
              </a:p>
              <a:p>
                <a:pPr algn="just"/>
                <a:endParaRPr lang="en-GB" sz="1000" dirty="0">
                  <a:solidFill>
                    <a:srgbClr val="005096"/>
                  </a:solidFill>
                </a:endParaRPr>
              </a:p>
              <a:p>
                <a:pPr algn="just"/>
                <a:r>
                  <a:rPr lang="en-GB" sz="1000" dirty="0">
                    <a:solidFill>
                      <a:srgbClr val="005096"/>
                    </a:solidFill>
                  </a:rPr>
                  <a:t>The clinic was reordered so patients could have blood taken on arrival. Patients then saw the nurse and pre-assessment clinician, who now had blood results already available to determine if iron studies were indicated. Anaemic patients (threshold Hb</a:t>
                </a:r>
                <a14:m>
                  <m:oMath xmlns:m="http://schemas.openxmlformats.org/officeDocument/2006/math">
                    <m:r>
                      <a:rPr lang="en-GB" sz="1000" b="0" i="0" smtClean="0">
                        <a:solidFill>
                          <a:srgbClr val="005096"/>
                        </a:solidFill>
                        <a:latin typeface="Cambria Math" panose="02040503050406030204" pitchFamily="18" charset="0"/>
                        <a:ea typeface="Cambria Math" panose="02040503050406030204" pitchFamily="18" charset="0"/>
                      </a:rPr>
                      <m:t> </m:t>
                    </m:r>
                    <m:r>
                      <a:rPr lang="en-GB" sz="1000" i="1" smtClean="0">
                        <a:solidFill>
                          <a:srgbClr val="005096"/>
                        </a:solidFill>
                        <a:latin typeface="Cambria Math" panose="02040503050406030204" pitchFamily="18" charset="0"/>
                        <a:ea typeface="Cambria Math" panose="02040503050406030204" pitchFamily="18" charset="0"/>
                      </a:rPr>
                      <m:t>≤</m:t>
                    </m:r>
                  </m:oMath>
                </a14:m>
                <a:r>
                  <a:rPr lang="en-GB" sz="1000" dirty="0">
                    <a:solidFill>
                      <a:srgbClr val="005096"/>
                    </a:solidFill>
                  </a:rPr>
                  <a:t>120g/l) were counselled that they may be invited for iron infusion. Additional iron studies could be added and reviewed the following day, with an online urgent referral for iron infusion actioned if appropriate. </a:t>
                </a:r>
              </a:p>
              <a:p>
                <a:endParaRPr lang="fr-FR" sz="900" dirty="0">
                  <a:solidFill>
                    <a:srgbClr val="005096"/>
                  </a:solidFill>
                  <a:latin typeface="Arial" panose="020B0604020202020204" pitchFamily="34" charset="0"/>
                  <a:cs typeface="Arial" panose="020B0604020202020204" pitchFamily="34" charset="0"/>
                </a:endParaRPr>
              </a:p>
            </p:txBody>
          </p:sp>
        </mc:Choice>
        <mc:Fallback xmlns="">
          <p:sp>
            <p:nvSpPr>
              <p:cNvPr id="21" name="Rectangle 20">
                <a:extLst>
                  <a:ext uri="{FF2B5EF4-FFF2-40B4-BE49-F238E27FC236}">
                    <a16:creationId xmlns:a16="http://schemas.microsoft.com/office/drawing/2014/main" id="{F674E11B-E1B9-F343-850B-7539D649FF55}"/>
                  </a:ext>
                </a:extLst>
              </p:cNvPr>
              <p:cNvSpPr>
                <a:spLocks noRot="1" noChangeAspect="1" noMove="1" noResize="1" noEditPoints="1" noAdjustHandles="1" noChangeArrowheads="1" noChangeShapeType="1" noTextEdit="1"/>
              </p:cNvSpPr>
              <p:nvPr/>
            </p:nvSpPr>
            <p:spPr>
              <a:xfrm>
                <a:off x="3211015" y="1356895"/>
                <a:ext cx="2808000" cy="2786732"/>
              </a:xfrm>
              <a:prstGeom prst="rect">
                <a:avLst/>
              </a:prstGeom>
              <a:blipFill>
                <a:blip r:embed="rId3"/>
                <a:stretch>
                  <a:fillRect l="-5381" t="-2715" r="-2691" b="-6335"/>
                </a:stretch>
              </a:blipFill>
              <a:ln>
                <a:solidFill>
                  <a:schemeClr val="bg1"/>
                </a:solidFill>
              </a:ln>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23A3993-1165-7B46-AA97-303DFD84C5E9}"/>
              </a:ext>
            </a:extLst>
          </p:cNvPr>
          <p:cNvPicPr>
            <a:picLocks noChangeAspect="1"/>
          </p:cNvPicPr>
          <p:nvPr/>
        </p:nvPicPr>
        <p:blipFill>
          <a:blip r:embed="rId4"/>
          <a:stretch>
            <a:fillRect/>
          </a:stretch>
        </p:blipFill>
        <p:spPr>
          <a:xfrm>
            <a:off x="283915" y="165152"/>
            <a:ext cx="1579038" cy="974977"/>
          </a:xfrm>
          <a:prstGeom prst="rect">
            <a:avLst/>
          </a:prstGeom>
        </p:spPr>
      </p:pic>
      <p:sp>
        <p:nvSpPr>
          <p:cNvPr id="36" name="Rectangle 35">
            <a:extLst>
              <a:ext uri="{FF2B5EF4-FFF2-40B4-BE49-F238E27FC236}">
                <a16:creationId xmlns:a16="http://schemas.microsoft.com/office/drawing/2014/main" id="{AE75F45F-9864-A34A-AFD9-05A7C168F80F}"/>
              </a:ext>
            </a:extLst>
          </p:cNvPr>
          <p:cNvSpPr/>
          <p:nvPr/>
        </p:nvSpPr>
        <p:spPr>
          <a:xfrm>
            <a:off x="6220171" y="4447274"/>
            <a:ext cx="2808000" cy="2200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900" b="1" dirty="0">
                <a:solidFill>
                  <a:srgbClr val="005096"/>
                </a:solidFill>
                <a:cs typeface="Arial" panose="020B0604020202020204" pitchFamily="34" charset="0"/>
              </a:rPr>
              <a:t>Conclusions</a:t>
            </a:r>
          </a:p>
          <a:p>
            <a:pPr algn="just"/>
            <a:r>
              <a:rPr lang="en-GB" sz="1000" dirty="0">
                <a:solidFill>
                  <a:srgbClr val="005096"/>
                </a:solidFill>
              </a:rPr>
              <a:t>A considerable number of our patients present with anaemia before gynae-oncology surgery. We have shown that without additional resource or time expenditure, a relatively simple restructuring of the pre-operative clinic can lead to a significant improvement in the timely diagnosis of iron deficiency anaemia, creating a feasible treatment window for preoperative iron infusion in these patients. </a:t>
            </a:r>
          </a:p>
          <a:p>
            <a:pPr algn="just"/>
            <a:endParaRPr lang="en-GB" sz="1000" dirty="0">
              <a:solidFill>
                <a:srgbClr val="005096"/>
              </a:solidFill>
            </a:endParaRPr>
          </a:p>
          <a:p>
            <a:r>
              <a:rPr lang="en-GB" sz="1200" b="1" dirty="0">
                <a:solidFill>
                  <a:srgbClr val="005096"/>
                </a:solidFill>
              </a:rPr>
              <a:t>Ethics</a:t>
            </a:r>
          </a:p>
          <a:p>
            <a:r>
              <a:rPr lang="en-GB" sz="1000" i="1" dirty="0">
                <a:solidFill>
                  <a:srgbClr val="005096"/>
                </a:solidFill>
              </a:rPr>
              <a:t>We consulted BSUHT Head of R&amp;D who confirmed NHS REC or HRA approval was not required.</a:t>
            </a:r>
          </a:p>
          <a:p>
            <a:pPr algn="just"/>
            <a:endParaRPr lang="en-GB" sz="1000" dirty="0">
              <a:solidFill>
                <a:srgbClr val="005096"/>
              </a:solidFill>
            </a:endParaRPr>
          </a:p>
          <a:p>
            <a:pPr algn="just"/>
            <a:endParaRPr lang="en-GB" sz="1000" dirty="0">
              <a:solidFill>
                <a:srgbClr val="005096"/>
              </a:solidFill>
            </a:endParaRPr>
          </a:p>
          <a:p>
            <a:endParaRPr lang="fr-FR" sz="900" dirty="0">
              <a:solidFill>
                <a:srgbClr val="00509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0FF8814-B9C4-4C4E-BE9F-DD1928380C85}"/>
              </a:ext>
            </a:extLst>
          </p:cNvPr>
          <p:cNvSpPr txBox="1"/>
          <p:nvPr/>
        </p:nvSpPr>
        <p:spPr>
          <a:xfrm>
            <a:off x="3185787" y="6151025"/>
            <a:ext cx="2858457" cy="507831"/>
          </a:xfrm>
          <a:prstGeom prst="rect">
            <a:avLst/>
          </a:prstGeom>
          <a:noFill/>
        </p:spPr>
        <p:txBody>
          <a:bodyPr wrap="square" rtlCol="0">
            <a:spAutoFit/>
          </a:bodyPr>
          <a:lstStyle/>
          <a:p>
            <a:r>
              <a:rPr lang="en-GB" sz="900" b="1" dirty="0">
                <a:solidFill>
                  <a:srgbClr val="005096"/>
                </a:solidFill>
              </a:rPr>
              <a:t>Figure 1. </a:t>
            </a:r>
            <a:r>
              <a:rPr lang="en-GB" sz="900" dirty="0">
                <a:solidFill>
                  <a:srgbClr val="005096"/>
                </a:solidFill>
              </a:rPr>
              <a:t>Percentage of patients presenting with pre-operative anaemia and of those, how many had blood tests to assess for iron deficiency</a:t>
            </a:r>
            <a:endParaRPr lang="en-GB" sz="900" b="1" dirty="0">
              <a:solidFill>
                <a:srgbClr val="005096"/>
              </a:solidFill>
            </a:endParaRPr>
          </a:p>
        </p:txBody>
      </p:sp>
      <p:pic>
        <p:nvPicPr>
          <p:cNvPr id="41" name="Picture 40">
            <a:extLst>
              <a:ext uri="{FF2B5EF4-FFF2-40B4-BE49-F238E27FC236}">
                <a16:creationId xmlns:a16="http://schemas.microsoft.com/office/drawing/2014/main" id="{34112FEF-C5D0-B441-B2CF-39C5CA024DA0}"/>
              </a:ext>
            </a:extLst>
          </p:cNvPr>
          <p:cNvPicPr>
            <a:picLocks noChangeAspect="1"/>
          </p:cNvPicPr>
          <p:nvPr/>
        </p:nvPicPr>
        <p:blipFill>
          <a:blip r:embed="rId5"/>
          <a:stretch>
            <a:fillRect/>
          </a:stretch>
        </p:blipFill>
        <p:spPr>
          <a:xfrm>
            <a:off x="3149381" y="4281764"/>
            <a:ext cx="2946618" cy="1869261"/>
          </a:xfrm>
          <a:prstGeom prst="rect">
            <a:avLst/>
          </a:prstGeom>
        </p:spPr>
      </p:pic>
      <p:pic>
        <p:nvPicPr>
          <p:cNvPr id="3" name="Picture 2">
            <a:extLst>
              <a:ext uri="{FF2B5EF4-FFF2-40B4-BE49-F238E27FC236}">
                <a16:creationId xmlns:a16="http://schemas.microsoft.com/office/drawing/2014/main" id="{48CD1AE4-EE1E-8E49-BC80-791BE33318BA}"/>
              </a:ext>
            </a:extLst>
          </p:cNvPr>
          <p:cNvPicPr>
            <a:picLocks noChangeAspect="1"/>
          </p:cNvPicPr>
          <p:nvPr/>
        </p:nvPicPr>
        <p:blipFill>
          <a:blip r:embed="rId6"/>
          <a:stretch>
            <a:fillRect/>
          </a:stretch>
        </p:blipFill>
        <p:spPr>
          <a:xfrm>
            <a:off x="10164205" y="249012"/>
            <a:ext cx="1743880" cy="807256"/>
          </a:xfrm>
          <a:prstGeom prst="rect">
            <a:avLst/>
          </a:prstGeom>
        </p:spPr>
      </p:pic>
    </p:spTree>
    <p:extLst>
      <p:ext uri="{BB962C8B-B14F-4D97-AF65-F5344CB8AC3E}">
        <p14:creationId xmlns:p14="http://schemas.microsoft.com/office/powerpoint/2010/main" val="14970406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F922C9D201C4EA3107C093E07EABC" ma:contentTypeVersion="12" ma:contentTypeDescription="Crée un document." ma:contentTypeScope="" ma:versionID="5f1421894a6e43108ccb5fe4a5d3b849">
  <xsd:schema xmlns:xsd="http://www.w3.org/2001/XMLSchema" xmlns:xs="http://www.w3.org/2001/XMLSchema" xmlns:p="http://schemas.microsoft.com/office/2006/metadata/properties" xmlns:ns2="16c4d96e-206f-4709-a4dc-24704e0182db" xmlns:ns3="1c39f0fc-054c-4f4b-b4a3-7983f66e4874" targetNamespace="http://schemas.microsoft.com/office/2006/metadata/properties" ma:root="true" ma:fieldsID="4f42c92c3ca4c97ee995602c9c6afafd" ns2:_="" ns3:_="">
    <xsd:import namespace="16c4d96e-206f-4709-a4dc-24704e0182db"/>
    <xsd:import namespace="1c39f0fc-054c-4f4b-b4a3-7983f66e48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4d96e-206f-4709-a4dc-24704e0182d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39f0fc-054c-4f4b-b4a3-7983f66e4874"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85FA4A-7FE3-4654-BEC3-A483170E7D5F}">
  <ds:schemaRefs>
    <ds:schemaRef ds:uri="http://schemas.microsoft.com/sharepoint/v3/contenttype/forms"/>
  </ds:schemaRefs>
</ds:datastoreItem>
</file>

<file path=customXml/itemProps2.xml><?xml version="1.0" encoding="utf-8"?>
<ds:datastoreItem xmlns:ds="http://schemas.openxmlformats.org/officeDocument/2006/customXml" ds:itemID="{53CD33AC-8208-44C9-A171-A4FB5BEEB1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c4d96e-206f-4709-a4dc-24704e0182db"/>
    <ds:schemaRef ds:uri="1c39f0fc-054c-4f4b-b4a3-7983f66e48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4EAFF-6AFE-4439-A969-88CFA52AEA32}">
  <ds:schemaRefs>
    <ds:schemaRef ds:uri="http://purl.org/dc/elements/1.1/"/>
    <ds:schemaRef ds:uri="http://schemas.microsoft.com/office/2006/documentManagement/types"/>
    <ds:schemaRef ds:uri="16c4d96e-206f-4709-a4dc-24704e0182db"/>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1c39f0fc-054c-4f4b-b4a3-7983f66e487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10662</TotalTime>
  <Words>993</Words>
  <Application>Microsoft Macintosh PowerPoint</Application>
  <PresentationFormat>Widescreen</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Thème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 venturini</dc:creator>
  <cp:lastModifiedBy>Matthew Cadd</cp:lastModifiedBy>
  <cp:revision>104</cp:revision>
  <dcterms:created xsi:type="dcterms:W3CDTF">2020-09-25T09:20:34Z</dcterms:created>
  <dcterms:modified xsi:type="dcterms:W3CDTF">2021-02-13T11:19:55Z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0x010100299F922C9D201C4EA3107C093E07EABC</vt:lpwstr>
  </property>
</Properties>
</file>